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Quattrocento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165AA26-6EE5-47C4-98C7-E40C26B46786}">
  <a:tblStyle styleId="{4165AA26-6EE5-47C4-98C7-E40C26B467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Lato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QuattrocentoSans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Quattrocento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QuattrocentoSans-boldItalic.fntdata"/><Relationship Id="rId30" Type="http://schemas.openxmlformats.org/officeDocument/2006/relationships/font" Target="fonts/QuattrocentoSa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f88252dc4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f88252dc4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b65bae626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b65bae62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6762badef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6762badef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e2ddda8ea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e2ddda8ea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4" name="Google Shape;94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99" name="Google Shape;99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p15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5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5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5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16" name="Google Shape;116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Google Shape;11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2" name="Google Shape;122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3" name="Google Shape;123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4" name="Google Shape;124;p1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ctrTitle"/>
          </p:nvPr>
        </p:nvSpPr>
        <p:spPr>
          <a:xfrm>
            <a:off x="729575" y="1328850"/>
            <a:ext cx="68562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Traffic Flow Analysis Tool</a:t>
            </a:r>
            <a:endParaRPr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8"/>
          <p:cNvSpPr txBox="1"/>
          <p:nvPr>
            <p:ph idx="1" type="subTitle"/>
          </p:nvPr>
        </p:nvSpPr>
        <p:spPr>
          <a:xfrm>
            <a:off x="729575" y="2057406"/>
            <a:ext cx="4890900" cy="14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Course SE 801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Software Project Lab III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Project Proposal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-GB" sz="1400"/>
            </a:b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780900" y="3631275"/>
            <a:ext cx="22410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Submitted By 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Saif Kamal Chowdhury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BSSE0924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-GB" sz="1400"/>
            </a:b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  <p:sp>
        <p:nvSpPr>
          <p:cNvPr id="135" name="Google Shape;135;p18"/>
          <p:cNvSpPr txBox="1"/>
          <p:nvPr>
            <p:ph idx="1" type="subTitle"/>
          </p:nvPr>
        </p:nvSpPr>
        <p:spPr>
          <a:xfrm>
            <a:off x="3661300" y="3631275"/>
            <a:ext cx="3828900" cy="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S</a:t>
            </a:r>
            <a:r>
              <a:rPr b="1" lang="en-GB" sz="1400"/>
              <a:t>upervised By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Dr. Naushin Nower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Associate Professor</a:t>
            </a:r>
            <a:br>
              <a:rPr lang="en-GB" sz="1400"/>
            </a:br>
            <a:r>
              <a:rPr lang="en-GB" sz="1400"/>
              <a:t>Institute of Information Technology, </a:t>
            </a:r>
            <a:br>
              <a:rPr lang="en-GB" sz="1400"/>
            </a:br>
            <a:r>
              <a:rPr lang="en-GB" sz="1400"/>
              <a:t>University of Dhaka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-GB" sz="1400"/>
            </a:b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3">
            <a:alphaModFix amt="94000"/>
          </a:blip>
          <a:stretch>
            <a:fillRect/>
          </a:stretch>
        </p:blipFill>
        <p:spPr>
          <a:xfrm>
            <a:off x="8285550" y="34309"/>
            <a:ext cx="766526" cy="41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766300" y="1238575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142" name="Google Shape;142;p19"/>
          <p:cNvSpPr txBox="1"/>
          <p:nvPr/>
        </p:nvSpPr>
        <p:spPr>
          <a:xfrm>
            <a:off x="766288" y="23096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Motivation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766288" y="26351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Project Overview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766295" y="2957075"/>
            <a:ext cx="4678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Quality Function Deployment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766288" y="36045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Timeline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766288" y="3840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19"/>
          <p:cNvSpPr txBox="1"/>
          <p:nvPr/>
        </p:nvSpPr>
        <p:spPr>
          <a:xfrm>
            <a:off x="766295" y="3282575"/>
            <a:ext cx="4678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Tools and Technologies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>
            <p:ph type="title"/>
          </p:nvPr>
        </p:nvSpPr>
        <p:spPr>
          <a:xfrm>
            <a:off x="727650" y="1284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/>
          </a:p>
        </p:txBody>
      </p:sp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526875" y="1986575"/>
            <a:ext cx="7626300" cy="15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No viable source of data related to traffic to generate </a:t>
            </a:r>
            <a:br>
              <a:rPr lang="en-GB" sz="1200"/>
            </a:br>
            <a:r>
              <a:rPr lang="en-GB" sz="1200"/>
              <a:t>analytical result for the roads of Bangladesh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Most methods require expensive sensors or equipments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Unable to understand which roads need </a:t>
            </a:r>
            <a:r>
              <a:rPr lang="en-GB" sz="1200"/>
              <a:t>infrastructural</a:t>
            </a:r>
            <a:r>
              <a:rPr lang="en-GB" sz="1200"/>
              <a:t> </a:t>
            </a:r>
            <a:br>
              <a:rPr lang="en-GB" sz="1200"/>
            </a:br>
            <a:r>
              <a:rPr lang="en-GB" sz="1200"/>
              <a:t>changes to reduce traffic congestion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Get the best time and route to travel to an specific area</a:t>
            </a:r>
            <a:endParaRPr sz="1200"/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5168550" y="1284125"/>
            <a:ext cx="3780174" cy="244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734525" y="1446925"/>
            <a:ext cx="36366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Overview</a:t>
            </a:r>
            <a:endParaRPr/>
          </a:p>
        </p:txBody>
      </p:sp>
      <p:sp>
        <p:nvSpPr>
          <p:cNvPr id="160" name="Google Shape;160;p21"/>
          <p:cNvSpPr txBox="1"/>
          <p:nvPr>
            <p:ph idx="1" type="body"/>
          </p:nvPr>
        </p:nvSpPr>
        <p:spPr>
          <a:xfrm>
            <a:off x="734525" y="2017225"/>
            <a:ext cx="3636600" cy="8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rgbClr val="000000"/>
                </a:solidFill>
              </a:rPr>
              <a:t>A system to provide analytical data on traffic flow in a specific area. Predict traffic intensity of an area at a given date and time.</a:t>
            </a:r>
            <a:endParaRPr sz="1100"/>
          </a:p>
        </p:txBody>
      </p:sp>
      <p:sp>
        <p:nvSpPr>
          <p:cNvPr id="161" name="Google Shape;161;p21"/>
          <p:cNvSpPr txBox="1"/>
          <p:nvPr/>
        </p:nvSpPr>
        <p:spPr>
          <a:xfrm>
            <a:off x="734530" y="30831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 Image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Data collection</a:t>
            </a:r>
            <a:endParaRPr/>
          </a:p>
        </p:txBody>
      </p:sp>
      <p:sp>
        <p:nvSpPr>
          <p:cNvPr id="162" name="Google Shape;162;p21"/>
          <p:cNvSpPr txBox="1"/>
          <p:nvPr/>
        </p:nvSpPr>
        <p:spPr>
          <a:xfrm>
            <a:off x="734530" y="33444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   |</a:t>
            </a:r>
            <a:r>
              <a:rPr b="1" lang="en-GB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Image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processing</a:t>
            </a:r>
            <a:endParaRPr/>
          </a:p>
        </p:txBody>
      </p:sp>
      <p:sp>
        <p:nvSpPr>
          <p:cNvPr id="163" name="Google Shape;163;p21"/>
          <p:cNvSpPr txBox="1"/>
          <p:nvPr/>
        </p:nvSpPr>
        <p:spPr>
          <a:xfrm>
            <a:off x="734530" y="36057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   |</a:t>
            </a:r>
            <a:r>
              <a:rPr b="1" lang="en-GB" sz="10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Generate textual data</a:t>
            </a:r>
            <a:endParaRPr/>
          </a:p>
        </p:txBody>
      </p:sp>
      <p:sp>
        <p:nvSpPr>
          <p:cNvPr id="164" name="Google Shape;164;p21"/>
          <p:cNvSpPr txBox="1"/>
          <p:nvPr/>
        </p:nvSpPr>
        <p:spPr>
          <a:xfrm>
            <a:off x="734530" y="38670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   |</a:t>
            </a:r>
            <a:r>
              <a:rPr b="1"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Generate Output Analysis </a:t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5" name="Google Shape;165;p21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5624550" y="1354325"/>
            <a:ext cx="3154424" cy="333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350" y="1016600"/>
            <a:ext cx="2294975" cy="35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5" y="1011575"/>
            <a:ext cx="2093930" cy="351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 txBox="1"/>
          <p:nvPr/>
        </p:nvSpPr>
        <p:spPr>
          <a:xfrm>
            <a:off x="6617325" y="510800"/>
            <a:ext cx="2262000" cy="14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Red : Heavy traffic.</a:t>
            </a:r>
            <a:endParaRPr sz="11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Orange : Medium-near heavy traffic.</a:t>
            </a:r>
            <a:endParaRPr sz="11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Yellow :Medium traffic.</a:t>
            </a:r>
            <a:endParaRPr sz="11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Green: less traffic or no traffic</a:t>
            </a:r>
            <a:endParaRPr sz="11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3360050" y="2247975"/>
            <a:ext cx="519600" cy="46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2"/>
          <p:cNvSpPr txBox="1"/>
          <p:nvPr/>
        </p:nvSpPr>
        <p:spPr>
          <a:xfrm>
            <a:off x="832925" y="227750"/>
            <a:ext cx="35145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Example of Image Data processing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6742375" y="2852900"/>
            <a:ext cx="2262000" cy="14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Intersections</a:t>
            </a:r>
            <a:endParaRPr sz="11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Institution presence(e.g - marketplace, hospital etc)</a:t>
            </a:r>
            <a:endParaRPr sz="11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100"/>
              <a:buFont typeface="Roboto"/>
              <a:buChar char="●"/>
            </a:pPr>
            <a:r>
              <a:rPr lang="en-GB" sz="11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Bus Routes</a:t>
            </a:r>
            <a:endParaRPr sz="11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6920025" y="2510443"/>
            <a:ext cx="15924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Factors: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/>
          <p:nvPr>
            <p:ph type="title"/>
          </p:nvPr>
        </p:nvSpPr>
        <p:spPr>
          <a:xfrm>
            <a:off x="727650" y="1151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Quality Function Deployment</a:t>
            </a:r>
            <a:endParaRPr/>
          </a:p>
        </p:txBody>
      </p:sp>
      <p:sp>
        <p:nvSpPr>
          <p:cNvPr id="182" name="Google Shape;182;p23"/>
          <p:cNvSpPr/>
          <p:nvPr/>
        </p:nvSpPr>
        <p:spPr>
          <a:xfrm>
            <a:off x="852215" y="2164313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3" name="Google Shape;183;p23"/>
          <p:cNvSpPr txBox="1"/>
          <p:nvPr>
            <p:ph idx="1" type="body"/>
          </p:nvPr>
        </p:nvSpPr>
        <p:spPr>
          <a:xfrm>
            <a:off x="1267391" y="2082888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Generate analytical data of traffic flow in a specific area</a:t>
            </a:r>
            <a:endParaRPr sz="1100"/>
          </a:p>
        </p:txBody>
      </p:sp>
      <p:sp>
        <p:nvSpPr>
          <p:cNvPr id="184" name="Google Shape;184;p23"/>
          <p:cNvSpPr/>
          <p:nvPr/>
        </p:nvSpPr>
        <p:spPr>
          <a:xfrm>
            <a:off x="4762840" y="21844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5" name="Google Shape;185;p23"/>
          <p:cNvSpPr txBox="1"/>
          <p:nvPr>
            <p:ph idx="1" type="body"/>
          </p:nvPr>
        </p:nvSpPr>
        <p:spPr>
          <a:xfrm>
            <a:off x="5148441" y="211475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Graphical result of analysis</a:t>
            </a:r>
            <a:endParaRPr sz="1100"/>
          </a:p>
        </p:txBody>
      </p:sp>
      <p:sp>
        <p:nvSpPr>
          <p:cNvPr id="186" name="Google Shape;186;p23"/>
          <p:cNvSpPr txBox="1"/>
          <p:nvPr/>
        </p:nvSpPr>
        <p:spPr>
          <a:xfrm>
            <a:off x="788650" y="1790100"/>
            <a:ext cx="2412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Normal  Requirements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23"/>
          <p:cNvSpPr txBox="1"/>
          <p:nvPr/>
        </p:nvSpPr>
        <p:spPr>
          <a:xfrm>
            <a:off x="788650" y="2653125"/>
            <a:ext cx="2412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Expected Requirements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23"/>
          <p:cNvSpPr/>
          <p:nvPr/>
        </p:nvSpPr>
        <p:spPr>
          <a:xfrm>
            <a:off x="852215" y="32171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9" name="Google Shape;189;p23"/>
          <p:cNvSpPr txBox="1"/>
          <p:nvPr>
            <p:ph idx="1" type="body"/>
          </p:nvPr>
        </p:nvSpPr>
        <p:spPr>
          <a:xfrm>
            <a:off x="1267391" y="317755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system should be user friendly.</a:t>
            </a:r>
            <a:endParaRPr sz="1100"/>
          </a:p>
        </p:txBody>
      </p:sp>
      <p:sp>
        <p:nvSpPr>
          <p:cNvPr id="190" name="Google Shape;190;p23"/>
          <p:cNvSpPr/>
          <p:nvPr/>
        </p:nvSpPr>
        <p:spPr>
          <a:xfrm>
            <a:off x="4762840" y="32541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1" name="Google Shape;191;p23"/>
          <p:cNvSpPr txBox="1"/>
          <p:nvPr>
            <p:ph idx="1" type="body"/>
          </p:nvPr>
        </p:nvSpPr>
        <p:spPr>
          <a:xfrm>
            <a:off x="5212016" y="317755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Time to generate output should not be much</a:t>
            </a:r>
            <a:endParaRPr sz="1100"/>
          </a:p>
        </p:txBody>
      </p:sp>
      <p:sp>
        <p:nvSpPr>
          <p:cNvPr id="192" name="Google Shape;192;p23"/>
          <p:cNvSpPr/>
          <p:nvPr/>
        </p:nvSpPr>
        <p:spPr>
          <a:xfrm>
            <a:off x="852215" y="41313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3" name="Google Shape;193;p23"/>
          <p:cNvSpPr txBox="1"/>
          <p:nvPr>
            <p:ph idx="1" type="body"/>
          </p:nvPr>
        </p:nvSpPr>
        <p:spPr>
          <a:xfrm>
            <a:off x="1267406" y="4131325"/>
            <a:ext cx="48081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Predict traffic flow in a specific area on a given date and time</a:t>
            </a:r>
            <a:r>
              <a:rPr lang="en-GB" sz="12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1100"/>
          </a:p>
        </p:txBody>
      </p:sp>
      <p:sp>
        <p:nvSpPr>
          <p:cNvPr id="194" name="Google Shape;194;p23"/>
          <p:cNvSpPr txBox="1"/>
          <p:nvPr/>
        </p:nvSpPr>
        <p:spPr>
          <a:xfrm>
            <a:off x="852225" y="3672438"/>
            <a:ext cx="2412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Exciting Requirements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Tools and Technologies</a:t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>
            <a:off x="910150" y="2164325"/>
            <a:ext cx="243600" cy="2505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1" name="Google Shape;201;p24"/>
          <p:cNvSpPr txBox="1"/>
          <p:nvPr>
            <p:ph idx="1" type="body"/>
          </p:nvPr>
        </p:nvSpPr>
        <p:spPr>
          <a:xfrm>
            <a:off x="1267391" y="2082888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Selenium webdriver with python</a:t>
            </a:r>
            <a:endParaRPr sz="1100"/>
          </a:p>
        </p:txBody>
      </p:sp>
      <p:sp>
        <p:nvSpPr>
          <p:cNvPr id="202" name="Google Shape;202;p24"/>
          <p:cNvSpPr txBox="1"/>
          <p:nvPr/>
        </p:nvSpPr>
        <p:spPr>
          <a:xfrm>
            <a:off x="788650" y="1790100"/>
            <a:ext cx="2412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Image data collection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3" name="Google Shape;203;p24"/>
          <p:cNvSpPr txBox="1"/>
          <p:nvPr/>
        </p:nvSpPr>
        <p:spPr>
          <a:xfrm>
            <a:off x="788650" y="2653125"/>
            <a:ext cx="38220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Image processing and analysis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24"/>
          <p:cNvSpPr txBox="1"/>
          <p:nvPr/>
        </p:nvSpPr>
        <p:spPr>
          <a:xfrm>
            <a:off x="788650" y="3625175"/>
            <a:ext cx="24126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Desktop application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p24"/>
          <p:cNvSpPr/>
          <p:nvPr/>
        </p:nvSpPr>
        <p:spPr>
          <a:xfrm>
            <a:off x="910150" y="3099175"/>
            <a:ext cx="243600" cy="2505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6" name="Google Shape;206;p24"/>
          <p:cNvSpPr txBox="1"/>
          <p:nvPr>
            <p:ph idx="1" type="body"/>
          </p:nvPr>
        </p:nvSpPr>
        <p:spPr>
          <a:xfrm>
            <a:off x="1267400" y="3017744"/>
            <a:ext cx="2832900" cy="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OpenCV,PIL, Python</a:t>
            </a:r>
            <a:endParaRPr sz="1100"/>
          </a:p>
        </p:txBody>
      </p:sp>
      <p:sp>
        <p:nvSpPr>
          <p:cNvPr id="207" name="Google Shape;207;p24"/>
          <p:cNvSpPr/>
          <p:nvPr/>
        </p:nvSpPr>
        <p:spPr>
          <a:xfrm>
            <a:off x="910150" y="4068325"/>
            <a:ext cx="243600" cy="2505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8" name="Google Shape;208;p24"/>
          <p:cNvSpPr txBox="1"/>
          <p:nvPr>
            <p:ph idx="1" type="body"/>
          </p:nvPr>
        </p:nvSpPr>
        <p:spPr>
          <a:xfrm>
            <a:off x="1267400" y="4018994"/>
            <a:ext cx="2832900" cy="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.NET based desktop app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/>
          <p:nvPr/>
        </p:nvSpPr>
        <p:spPr>
          <a:xfrm>
            <a:off x="2000600" y="2295025"/>
            <a:ext cx="7052400" cy="228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Timeline</a:t>
            </a:r>
            <a:endParaRPr/>
          </a:p>
        </p:txBody>
      </p:sp>
      <p:graphicFrame>
        <p:nvGraphicFramePr>
          <p:cNvPr id="215" name="Google Shape;215;p25"/>
          <p:cNvGraphicFramePr/>
          <p:nvPr/>
        </p:nvGraphicFramePr>
        <p:xfrm>
          <a:off x="2000550" y="1892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{4165AA26-6EE5-47C4-98C7-E40C26B46786}</a:tableStyleId>
              </a:tblPr>
              <a:tblGrid>
                <a:gridCol w="587700"/>
                <a:gridCol w="587700"/>
                <a:gridCol w="587700"/>
                <a:gridCol w="587700"/>
                <a:gridCol w="587700"/>
                <a:gridCol w="587700"/>
                <a:gridCol w="587700"/>
                <a:gridCol w="587700"/>
                <a:gridCol w="587700"/>
                <a:gridCol w="587700"/>
                <a:gridCol w="587700"/>
                <a:gridCol w="587700"/>
              </a:tblGrid>
              <a:tr h="32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16" name="Google Shape;216;p25"/>
          <p:cNvGraphicFramePr/>
          <p:nvPr/>
        </p:nvGraphicFramePr>
        <p:xfrm>
          <a:off x="195550" y="189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{4165AA26-6EE5-47C4-98C7-E40C26B46786}</a:tableStyleId>
              </a:tblPr>
              <a:tblGrid>
                <a:gridCol w="1805125"/>
              </a:tblGrid>
              <a:tr h="39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Weeks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0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Requirement Analysis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0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Data Collection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0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Implementation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0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Testing and bug-fixing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0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Result Analysis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0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Documentation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7" name="Google Shape;217;p25"/>
          <p:cNvSpPr/>
          <p:nvPr/>
        </p:nvSpPr>
        <p:spPr>
          <a:xfrm>
            <a:off x="2046550" y="2327225"/>
            <a:ext cx="1129500" cy="3090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5"/>
          <p:cNvSpPr/>
          <p:nvPr/>
        </p:nvSpPr>
        <p:spPr>
          <a:xfrm>
            <a:off x="3175950" y="2678563"/>
            <a:ext cx="2350800" cy="309000"/>
          </a:xfrm>
          <a:prstGeom prst="snip1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5"/>
          <p:cNvSpPr/>
          <p:nvPr/>
        </p:nvSpPr>
        <p:spPr>
          <a:xfrm>
            <a:off x="3175950" y="3085325"/>
            <a:ext cx="5289300" cy="3090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5"/>
          <p:cNvSpPr/>
          <p:nvPr/>
        </p:nvSpPr>
        <p:spPr>
          <a:xfrm>
            <a:off x="6114450" y="3492075"/>
            <a:ext cx="2350800" cy="309000"/>
          </a:xfrm>
          <a:prstGeom prst="snip1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6114450" y="3859650"/>
            <a:ext cx="2938500" cy="3090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5"/>
          <p:cNvSpPr/>
          <p:nvPr/>
        </p:nvSpPr>
        <p:spPr>
          <a:xfrm>
            <a:off x="3175950" y="4273125"/>
            <a:ext cx="1175400" cy="309000"/>
          </a:xfrm>
          <a:prstGeom prst="snip1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5"/>
          <p:cNvSpPr/>
          <p:nvPr/>
        </p:nvSpPr>
        <p:spPr>
          <a:xfrm>
            <a:off x="4939050" y="4273125"/>
            <a:ext cx="1175400" cy="309000"/>
          </a:xfrm>
          <a:prstGeom prst="snip1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5"/>
          <p:cNvSpPr/>
          <p:nvPr/>
        </p:nvSpPr>
        <p:spPr>
          <a:xfrm>
            <a:off x="7247850" y="4273125"/>
            <a:ext cx="1805100" cy="309000"/>
          </a:xfrm>
          <a:prstGeom prst="snip1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idx="4294967295"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